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7" r:id="rId4"/>
  </p:sldMasterIdLst>
  <p:notesMasterIdLst>
    <p:notesMasterId r:id="rId58"/>
  </p:notesMasterIdLst>
  <p:sldIdLst>
    <p:sldId id="256" r:id="rId5"/>
    <p:sldId id="307" r:id="rId6"/>
    <p:sldId id="308" r:id="rId7"/>
    <p:sldId id="306" r:id="rId8"/>
    <p:sldId id="301" r:id="rId9"/>
    <p:sldId id="303" r:id="rId10"/>
    <p:sldId id="330" r:id="rId11"/>
    <p:sldId id="357" r:id="rId12"/>
    <p:sldId id="335" r:id="rId13"/>
    <p:sldId id="337" r:id="rId14"/>
    <p:sldId id="290" r:id="rId15"/>
    <p:sldId id="305" r:id="rId16"/>
    <p:sldId id="304" r:id="rId17"/>
    <p:sldId id="312" r:id="rId18"/>
    <p:sldId id="321" r:id="rId19"/>
    <p:sldId id="302" r:id="rId20"/>
    <p:sldId id="331" r:id="rId21"/>
    <p:sldId id="311" r:id="rId22"/>
    <p:sldId id="364" r:id="rId23"/>
    <p:sldId id="352" r:id="rId24"/>
    <p:sldId id="323" r:id="rId25"/>
    <p:sldId id="273" r:id="rId26"/>
    <p:sldId id="327" r:id="rId27"/>
    <p:sldId id="362" r:id="rId28"/>
    <p:sldId id="325" r:id="rId29"/>
    <p:sldId id="363" r:id="rId30"/>
    <p:sldId id="292" r:id="rId31"/>
    <p:sldId id="298" r:id="rId32"/>
    <p:sldId id="328" r:id="rId33"/>
    <p:sldId id="347" r:id="rId34"/>
    <p:sldId id="346" r:id="rId35"/>
    <p:sldId id="338" r:id="rId36"/>
    <p:sldId id="343" r:id="rId37"/>
    <p:sldId id="344" r:id="rId38"/>
    <p:sldId id="345" r:id="rId39"/>
    <p:sldId id="351" r:id="rId40"/>
    <p:sldId id="349" r:id="rId41"/>
    <p:sldId id="268" r:id="rId42"/>
    <p:sldId id="348" r:id="rId43"/>
    <p:sldId id="353" r:id="rId44"/>
    <p:sldId id="339" r:id="rId45"/>
    <p:sldId id="309" r:id="rId46"/>
    <p:sldId id="365" r:id="rId47"/>
    <p:sldId id="359" r:id="rId48"/>
    <p:sldId id="354" r:id="rId49"/>
    <p:sldId id="313" r:id="rId50"/>
    <p:sldId id="355" r:id="rId51"/>
    <p:sldId id="361" r:id="rId52"/>
    <p:sldId id="320" r:id="rId53"/>
    <p:sldId id="356" r:id="rId54"/>
    <p:sldId id="314" r:id="rId55"/>
    <p:sldId id="300" r:id="rId56"/>
    <p:sldId id="27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F12"/>
    <a:srgbClr val="EAB200"/>
    <a:srgbClr val="D2A000"/>
    <a:srgbClr val="57D3FF"/>
    <a:srgbClr val="FFFF99"/>
    <a:srgbClr val="75C4FF"/>
    <a:srgbClr val="57FFA3"/>
    <a:srgbClr val="21FF85"/>
    <a:srgbClr val="00437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16" autoAdjust="0"/>
    <p:restoredTop sz="74005"/>
  </p:normalViewPr>
  <p:slideViewPr>
    <p:cSldViewPr snapToGrid="0">
      <p:cViewPr varScale="1">
        <p:scale>
          <a:sx n="56" d="100"/>
          <a:sy n="56" d="100"/>
        </p:scale>
        <p:origin x="151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68101-2DB1-4CC4-97AC-555B3514060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B271603-24BF-4142-8E69-0620B95E6652}">
      <dgm:prSet/>
      <dgm:spPr/>
      <dgm:t>
        <a:bodyPr/>
        <a:lstStyle/>
        <a:p>
          <a:r>
            <a:rPr lang="en-US" b="1"/>
            <a:t>A↔B: partner-talk</a:t>
          </a:r>
          <a:endParaRPr lang="en-US"/>
        </a:p>
      </dgm:t>
    </dgm:pt>
    <dgm:pt modelId="{9A9CBDB3-1503-453D-A20D-FB3546B57C27}" type="parTrans" cxnId="{51416594-3667-4147-9151-C4376E64EBF8}">
      <dgm:prSet/>
      <dgm:spPr/>
      <dgm:t>
        <a:bodyPr/>
        <a:lstStyle/>
        <a:p>
          <a:endParaRPr lang="en-US"/>
        </a:p>
      </dgm:t>
    </dgm:pt>
    <dgm:pt modelId="{0E8E167A-77AA-4880-9897-6E92FFB07AD6}" type="sibTrans" cxnId="{51416594-3667-4147-9151-C4376E64EBF8}">
      <dgm:prSet/>
      <dgm:spPr/>
      <dgm:t>
        <a:bodyPr/>
        <a:lstStyle/>
        <a:p>
          <a:endParaRPr lang="en-US"/>
        </a:p>
      </dgm:t>
    </dgm:pt>
    <dgm:pt modelId="{869E34B5-DE65-4BD3-A74C-391092DDB17D}">
      <dgm:prSet/>
      <dgm:spPr/>
      <dgm:t>
        <a:bodyPr/>
        <a:lstStyle/>
        <a:p>
          <a:r>
            <a:rPr lang="en-US" b="1"/>
            <a:t>What don’t you know?</a:t>
          </a:r>
          <a:endParaRPr lang="en-US"/>
        </a:p>
      </dgm:t>
    </dgm:pt>
    <dgm:pt modelId="{D772D4FA-5971-4369-9859-7001E4E7D59F}" type="parTrans" cxnId="{BFA5CCC5-CC36-4246-8DE5-2B7F993E22ED}">
      <dgm:prSet/>
      <dgm:spPr/>
      <dgm:t>
        <a:bodyPr/>
        <a:lstStyle/>
        <a:p>
          <a:endParaRPr lang="en-US"/>
        </a:p>
      </dgm:t>
    </dgm:pt>
    <dgm:pt modelId="{57B674DD-13B1-40A0-9D73-667EFE864D34}" type="sibTrans" cxnId="{BFA5CCC5-CC36-4246-8DE5-2B7F993E22ED}">
      <dgm:prSet/>
      <dgm:spPr/>
      <dgm:t>
        <a:bodyPr/>
        <a:lstStyle/>
        <a:p>
          <a:endParaRPr lang="en-US"/>
        </a:p>
      </dgm:t>
    </dgm:pt>
    <dgm:pt modelId="{832AC901-51B9-415F-86C7-F15DDD65B4D8}" type="pres">
      <dgm:prSet presAssocID="{18868101-2DB1-4CC4-97AC-555B351406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616DDB-88C9-4801-94A5-620DD727DAEF}" type="pres">
      <dgm:prSet presAssocID="{9B271603-24BF-4142-8E69-0620B95E6652}" presName="hierRoot1" presStyleCnt="0"/>
      <dgm:spPr/>
    </dgm:pt>
    <dgm:pt modelId="{352A829A-51B4-4466-9289-9CEBAF40F0DF}" type="pres">
      <dgm:prSet presAssocID="{9B271603-24BF-4142-8E69-0620B95E6652}" presName="composite" presStyleCnt="0"/>
      <dgm:spPr/>
    </dgm:pt>
    <dgm:pt modelId="{ADF2777A-ECB0-4660-9962-B50BFA9C383B}" type="pres">
      <dgm:prSet presAssocID="{9B271603-24BF-4142-8E69-0620B95E6652}" presName="background" presStyleLbl="node0" presStyleIdx="0" presStyleCnt="2"/>
      <dgm:spPr/>
    </dgm:pt>
    <dgm:pt modelId="{2D4966EE-661C-47DB-8A73-E358BFBBB8AE}" type="pres">
      <dgm:prSet presAssocID="{9B271603-24BF-4142-8E69-0620B95E6652}" presName="text" presStyleLbl="fgAcc0" presStyleIdx="0" presStyleCnt="2">
        <dgm:presLayoutVars>
          <dgm:chPref val="3"/>
        </dgm:presLayoutVars>
      </dgm:prSet>
      <dgm:spPr/>
    </dgm:pt>
    <dgm:pt modelId="{614378A8-3276-489E-B103-BDFFE7AA267D}" type="pres">
      <dgm:prSet presAssocID="{9B271603-24BF-4142-8E69-0620B95E6652}" presName="hierChild2" presStyleCnt="0"/>
      <dgm:spPr/>
    </dgm:pt>
    <dgm:pt modelId="{14CD95BE-A036-424C-8E01-4712F5D445B8}" type="pres">
      <dgm:prSet presAssocID="{869E34B5-DE65-4BD3-A74C-391092DDB17D}" presName="hierRoot1" presStyleCnt="0"/>
      <dgm:spPr/>
    </dgm:pt>
    <dgm:pt modelId="{FC11BBFD-3DA6-4931-8E08-048032E4EC15}" type="pres">
      <dgm:prSet presAssocID="{869E34B5-DE65-4BD3-A74C-391092DDB17D}" presName="composite" presStyleCnt="0"/>
      <dgm:spPr/>
    </dgm:pt>
    <dgm:pt modelId="{403530A1-C64E-4BC2-8252-835958D1CCF2}" type="pres">
      <dgm:prSet presAssocID="{869E34B5-DE65-4BD3-A74C-391092DDB17D}" presName="background" presStyleLbl="node0" presStyleIdx="1" presStyleCnt="2"/>
      <dgm:spPr/>
    </dgm:pt>
    <dgm:pt modelId="{834E5CA9-0926-4F3C-92B3-CE3220EBB8E5}" type="pres">
      <dgm:prSet presAssocID="{869E34B5-DE65-4BD3-A74C-391092DDB17D}" presName="text" presStyleLbl="fgAcc0" presStyleIdx="1" presStyleCnt="2">
        <dgm:presLayoutVars>
          <dgm:chPref val="3"/>
        </dgm:presLayoutVars>
      </dgm:prSet>
      <dgm:spPr/>
    </dgm:pt>
    <dgm:pt modelId="{B2190126-B3A5-4715-A7D9-BEA24895581B}" type="pres">
      <dgm:prSet presAssocID="{869E34B5-DE65-4BD3-A74C-391092DDB17D}" presName="hierChild2" presStyleCnt="0"/>
      <dgm:spPr/>
    </dgm:pt>
  </dgm:ptLst>
  <dgm:cxnLst>
    <dgm:cxn modelId="{D7662A36-DF16-4CAD-8730-B5778289132E}" type="presOf" srcId="{9B271603-24BF-4142-8E69-0620B95E6652}" destId="{2D4966EE-661C-47DB-8A73-E358BFBBB8AE}" srcOrd="0" destOrd="0" presId="urn:microsoft.com/office/officeart/2005/8/layout/hierarchy1"/>
    <dgm:cxn modelId="{51416594-3667-4147-9151-C4376E64EBF8}" srcId="{18868101-2DB1-4CC4-97AC-555B35140600}" destId="{9B271603-24BF-4142-8E69-0620B95E6652}" srcOrd="0" destOrd="0" parTransId="{9A9CBDB3-1503-453D-A20D-FB3546B57C27}" sibTransId="{0E8E167A-77AA-4880-9897-6E92FFB07AD6}"/>
    <dgm:cxn modelId="{4F6B499F-0774-4017-82AE-E22950735E11}" type="presOf" srcId="{869E34B5-DE65-4BD3-A74C-391092DDB17D}" destId="{834E5CA9-0926-4F3C-92B3-CE3220EBB8E5}" srcOrd="0" destOrd="0" presId="urn:microsoft.com/office/officeart/2005/8/layout/hierarchy1"/>
    <dgm:cxn modelId="{09B153C5-302D-4569-8179-5C15A2BB5607}" type="presOf" srcId="{18868101-2DB1-4CC4-97AC-555B35140600}" destId="{832AC901-51B9-415F-86C7-F15DDD65B4D8}" srcOrd="0" destOrd="0" presId="urn:microsoft.com/office/officeart/2005/8/layout/hierarchy1"/>
    <dgm:cxn modelId="{BFA5CCC5-CC36-4246-8DE5-2B7F993E22ED}" srcId="{18868101-2DB1-4CC4-97AC-555B35140600}" destId="{869E34B5-DE65-4BD3-A74C-391092DDB17D}" srcOrd="1" destOrd="0" parTransId="{D772D4FA-5971-4369-9859-7001E4E7D59F}" sibTransId="{57B674DD-13B1-40A0-9D73-667EFE864D34}"/>
    <dgm:cxn modelId="{1E3E0B05-18DC-41A3-AD08-808D986CF6FE}" type="presParOf" srcId="{832AC901-51B9-415F-86C7-F15DDD65B4D8}" destId="{1A616DDB-88C9-4801-94A5-620DD727DAEF}" srcOrd="0" destOrd="0" presId="urn:microsoft.com/office/officeart/2005/8/layout/hierarchy1"/>
    <dgm:cxn modelId="{FE914626-5C63-4407-BED2-226EFABD823B}" type="presParOf" srcId="{1A616DDB-88C9-4801-94A5-620DD727DAEF}" destId="{352A829A-51B4-4466-9289-9CEBAF40F0DF}" srcOrd="0" destOrd="0" presId="urn:microsoft.com/office/officeart/2005/8/layout/hierarchy1"/>
    <dgm:cxn modelId="{0B84D4F9-5351-4BD4-AD2A-68C1EFB3E018}" type="presParOf" srcId="{352A829A-51B4-4466-9289-9CEBAF40F0DF}" destId="{ADF2777A-ECB0-4660-9962-B50BFA9C383B}" srcOrd="0" destOrd="0" presId="urn:microsoft.com/office/officeart/2005/8/layout/hierarchy1"/>
    <dgm:cxn modelId="{CE64F475-B86E-486A-9CA9-642C4BB27268}" type="presParOf" srcId="{352A829A-51B4-4466-9289-9CEBAF40F0DF}" destId="{2D4966EE-661C-47DB-8A73-E358BFBBB8AE}" srcOrd="1" destOrd="0" presId="urn:microsoft.com/office/officeart/2005/8/layout/hierarchy1"/>
    <dgm:cxn modelId="{682622DE-ECC4-4D8F-9DC3-4D848A5A5E0B}" type="presParOf" srcId="{1A616DDB-88C9-4801-94A5-620DD727DAEF}" destId="{614378A8-3276-489E-B103-BDFFE7AA267D}" srcOrd="1" destOrd="0" presId="urn:microsoft.com/office/officeart/2005/8/layout/hierarchy1"/>
    <dgm:cxn modelId="{3D5D387C-A26C-4D98-A6AD-204D973616A1}" type="presParOf" srcId="{832AC901-51B9-415F-86C7-F15DDD65B4D8}" destId="{14CD95BE-A036-424C-8E01-4712F5D445B8}" srcOrd="1" destOrd="0" presId="urn:microsoft.com/office/officeart/2005/8/layout/hierarchy1"/>
    <dgm:cxn modelId="{C2214299-5FB5-4120-A3D9-0098AB61183C}" type="presParOf" srcId="{14CD95BE-A036-424C-8E01-4712F5D445B8}" destId="{FC11BBFD-3DA6-4931-8E08-048032E4EC15}" srcOrd="0" destOrd="0" presId="urn:microsoft.com/office/officeart/2005/8/layout/hierarchy1"/>
    <dgm:cxn modelId="{C4D24634-04E2-4582-818C-B00348E4B3D4}" type="presParOf" srcId="{FC11BBFD-3DA6-4931-8E08-048032E4EC15}" destId="{403530A1-C64E-4BC2-8252-835958D1CCF2}" srcOrd="0" destOrd="0" presId="urn:microsoft.com/office/officeart/2005/8/layout/hierarchy1"/>
    <dgm:cxn modelId="{B0586555-9E86-4F9E-843B-CD74AC104C0A}" type="presParOf" srcId="{FC11BBFD-3DA6-4931-8E08-048032E4EC15}" destId="{834E5CA9-0926-4F3C-92B3-CE3220EBB8E5}" srcOrd="1" destOrd="0" presId="urn:microsoft.com/office/officeart/2005/8/layout/hierarchy1"/>
    <dgm:cxn modelId="{9ED0A637-87BC-4581-8A88-F75D19862057}" type="presParOf" srcId="{14CD95BE-A036-424C-8E01-4712F5D445B8}" destId="{B2190126-B3A5-4715-A7D9-BEA24895581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0ED81-FAA1-4CE2-901A-752F526CD6F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CF0759-0E7A-8440-AA71-F0635F1726C9}" type="pres">
      <dgm:prSet presAssocID="{2B60ED81-FAA1-4CE2-901A-752F526CD6F8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25ED74D-8FF0-7647-984D-B40B510D323D}" type="presOf" srcId="{2B60ED81-FAA1-4CE2-901A-752F526CD6F8}" destId="{EECF0759-0E7A-8440-AA71-F0635F1726C9}" srcOrd="0" destOrd="0" presId="urn:microsoft.com/office/officeart/2005/8/layout/list1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2777A-ECB0-4660-9962-B50BFA9C383B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966EE-661C-47DB-8A73-E358BFBBB8AE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/>
            <a:t>A↔B: partner-talk</a:t>
          </a:r>
          <a:endParaRPr lang="en-US" sz="5700" kern="1200"/>
        </a:p>
      </dsp:txBody>
      <dsp:txXfrm>
        <a:off x="678914" y="525899"/>
        <a:ext cx="4067491" cy="2525499"/>
      </dsp:txXfrm>
    </dsp:sp>
    <dsp:sp modelId="{403530A1-C64E-4BC2-8252-835958D1CCF2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E5CA9-0926-4F3C-92B3-CE3220EBB8E5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b="1" kern="1200"/>
            <a:t>What don’t you know?</a:t>
          </a:r>
          <a:endParaRPr lang="en-US" sz="5700" kern="1200"/>
        </a:p>
      </dsp:txBody>
      <dsp:txXfrm>
        <a:off x="5842357" y="525899"/>
        <a:ext cx="4067491" cy="2525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6DCF0-EE85-9549-B3BB-5AC686BAFEDA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D4A5-6201-154D-8FDF-32ECC07C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8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3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7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9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1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Diversity is being invited</a:t>
            </a:r>
            <a:r>
              <a:rPr lang="en-CA" baseline="0" dirty="0"/>
              <a:t> to the party</a:t>
            </a:r>
          </a:p>
          <a:p>
            <a:r>
              <a:rPr lang="en-CA" baseline="0" dirty="0"/>
              <a:t>Inclusion is being invited to 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Creating conditions for equal access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8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Susan</a:t>
            </a:r>
            <a:endParaRPr lang="en-US" b="1" dirty="0"/>
          </a:p>
          <a:p>
            <a:r>
              <a:rPr lang="en-US" b="1" dirty="0"/>
              <a:t>SmartLearning is an inclusive, concept-based, learning-centred, and interactive approach to learning designed to develop agency alongside skills and competencies for deeper learning - in learners of all ages.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Unpack words from definition – add framework</a:t>
            </a:r>
            <a:endParaRPr lang="en-US" dirty="0"/>
          </a:p>
          <a:p>
            <a:pPr marL="171450" indent="-171450">
              <a:spcBef>
                <a:spcPts val="1000"/>
              </a:spcBef>
              <a:buFont typeface="Arial"/>
              <a:buChar char="•"/>
            </a:pPr>
            <a:r>
              <a:rPr lang="en-US" dirty="0"/>
              <a:t>Thoughtful interactions</a:t>
            </a:r>
          </a:p>
          <a:p>
            <a:pPr marL="171450" indent="-171450">
              <a:spcBef>
                <a:spcPts val="1000"/>
              </a:spcBef>
              <a:buFont typeface="Arial"/>
              <a:buChar char="•"/>
            </a:pPr>
            <a:r>
              <a:rPr lang="en-US" dirty="0"/>
              <a:t>Learning-centered</a:t>
            </a:r>
          </a:p>
          <a:p>
            <a:pPr marL="171450" indent="-171450">
              <a:spcBef>
                <a:spcPts val="1000"/>
              </a:spcBef>
              <a:buFont typeface="Arial"/>
              <a:buChar char="•"/>
            </a:pPr>
            <a:r>
              <a:rPr lang="en-US" dirty="0"/>
              <a:t>Deeper Learning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3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8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1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Tammy</a:t>
            </a:r>
          </a:p>
          <a:p>
            <a:endParaRPr lang="en-US" dirty="0"/>
          </a:p>
          <a:p>
            <a:r>
              <a:rPr lang="en-US" dirty="0"/>
              <a:t>Inventory</a:t>
            </a:r>
          </a:p>
          <a:p>
            <a:r>
              <a:rPr lang="en-US" dirty="0"/>
              <a:t>Brain research</a:t>
            </a:r>
          </a:p>
          <a:p>
            <a:r>
              <a:rPr lang="en-US" dirty="0"/>
              <a:t>Class agreements– how we are together (listening, </a:t>
            </a:r>
          </a:p>
          <a:p>
            <a:r>
              <a:rPr lang="en-US" dirty="0"/>
              <a:t>-- embed a little research about brain bruising</a:t>
            </a:r>
          </a:p>
          <a:p>
            <a:r>
              <a:rPr lang="en-US" dirty="0"/>
              <a:t>Criteria for powerful learning</a:t>
            </a:r>
          </a:p>
          <a:p>
            <a:endParaRPr lang="en-US" dirty="0"/>
          </a:p>
          <a:p>
            <a:r>
              <a:rPr lang="en-US" dirty="0"/>
              <a:t>Piper—build the sequence for them…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6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61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Susan</a:t>
            </a:r>
            <a:endParaRPr lang="en-US" dirty="0"/>
          </a:p>
          <a:p>
            <a:r>
              <a:rPr lang="en-US" dirty="0">
                <a:cs typeface="Calibri"/>
              </a:rPr>
              <a:t>Coaching 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77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D4A5-6201-154D-8FDF-32ECC07CE33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9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7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24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712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51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822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548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5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800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5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strategic-hr/collective-intelligence-should-be-made-a-core-hr-function-18998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llian888.wordpress.com/2016/11/06/how-to-squeeze-more-words-out-of-a-tired-brain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fiks.com/2018/05/31/an-overview-to-gradient-vanishing-problem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deeper-learning/glossary-of-deep-learning-bias-cf49d9c895e2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question-help-2314125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giehosmcgrane.com/2017/12/enhancing-pyp-focusing-on-learner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comosaconnect.org/five-principles-to-guide-measuring-of-equity-in-learning/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ma.co.uk/ofsted-key-findings-from-apprenitceship-inspections-new-resource-copy/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erylsever.com/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s://yelhispressing.wordpress.com/2015/10/09/slow-down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techeuropa.eu/brain-synapses-nanometric-device/91386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hyperlink" Target="https://creativecommons.org/licenses/by-nd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habitingtheanthropocene.com/2018/08/22/there-goes-the-neighborhood-urban-coyotes-in-pennsylvania-and-california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op-corn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viewquestionjava.blogspot.com/2012/02/internet-importance-types-of-session.html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jasonjcheetham.wordpress.com/2017/03/28/reflections-reflecting-on-reflective-writing-through-reflection-reflectively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quity-fairness-equitable-letters-2355700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giehosmcgrane.com/2017/12/enhancing-pyp-focusing-on-learner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comosaconnect.org/five-principles-to-guide-measuring-of-equity-in-learning/" TargetMode="Externa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edtechsandyk.blogspot.com/2014/03/equality-and-equity-in-education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ationcoaching.com/en/how-to-understand-which-are-your-goal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18-04371-w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1AC9-8AE0-0F4F-8F37-507536F93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656272"/>
            <a:ext cx="4486656" cy="2168987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</a:rPr>
              <a:t>You Have a Very Smart Brain!</a:t>
            </a:r>
            <a:b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</a:rPr>
            </a:br>
            <a:b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</a:rPr>
            </a:br>
            <a: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66CCFF"/>
                </a:solidFill>
              </a:rPr>
              <a:t>Presented by </a:t>
            </a:r>
            <a:b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66CCFF"/>
                </a:solidFill>
              </a:rPr>
            </a:br>
            <a: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0070C0"/>
                </a:solidFill>
              </a:rPr>
              <a:t>Susan Close &amp; Patricia Pain</a:t>
            </a:r>
            <a:b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66CCFF"/>
                </a:solidFill>
              </a:rPr>
            </a:br>
            <a:r>
              <a:rPr lang="en-US" sz="3000" dirty="0">
                <a:ln w="15875">
                  <a:solidFill>
                    <a:srgbClr val="FFFFFF"/>
                  </a:solidFill>
                </a:ln>
                <a:solidFill>
                  <a:srgbClr val="66CCFF"/>
                </a:solidFill>
              </a:rPr>
              <a:t>10:30-12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30596-AE28-804E-AD89-1B56AAE1C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034" y="4382219"/>
            <a:ext cx="5503653" cy="18344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Pulling Together: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in Education Conference</a:t>
            </a:r>
          </a:p>
          <a:p>
            <a:r>
              <a:rPr lang="en-US" sz="2400" dirty="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Victoria School District 61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23,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49F17-D0BC-4694-9744-D2CF372CC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4" r="28092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71166C-54D8-5F47-AAF6-4EB6B1B50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" y="395585"/>
            <a:ext cx="1657350" cy="822098"/>
          </a:xfrm>
          <a:prstGeom prst="rect">
            <a:avLst/>
          </a:prstGeom>
        </p:spPr>
      </p:pic>
      <p:pic>
        <p:nvPicPr>
          <p:cNvPr id="7" name="Picture 2" descr="A picture containing holding, blue, coral&#10;&#10;Description automatically generated">
            <a:extLst>
              <a:ext uri="{FF2B5EF4-FFF2-40B4-BE49-F238E27FC236}">
                <a16:creationId xmlns:a16="http://schemas.microsoft.com/office/drawing/2014/main" id="{B55A6846-AF5A-4B13-9800-6E03D3907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24712"/>
            <a:ext cx="6063915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439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BC121-F76F-4FE0-97A8-00AB3920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harness collective intelligence?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41C21F6-C0BC-4615-BFAD-A1FCE8FB8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692" b="-3"/>
          <a:stretch/>
        </p:blipFill>
        <p:spPr>
          <a:xfrm>
            <a:off x="327547" y="2463141"/>
            <a:ext cx="7058306" cy="40802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CBAE8-E58C-4556-AEF2-DEFC7191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521" y="491260"/>
            <a:ext cx="3921223" cy="589228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en-CA" sz="20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at any given moment our </a:t>
            </a:r>
            <a:r>
              <a:rPr lang="en-CA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memory remains small, </a:t>
            </a:r>
            <a:r>
              <a:rPr lang="en-CA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quota for the total data we can pull through that narrow width becomes huge. </a:t>
            </a:r>
            <a:r>
              <a:rPr lang="en-CA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collective intelligence</a:t>
            </a:r>
            <a:r>
              <a:rPr lang="en-CA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sum total of what everyone in a distributed group can contribute, </a:t>
            </a:r>
            <a:r>
              <a:rPr lang="en-CA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promises maximal focus, </a:t>
            </a:r>
            <a:r>
              <a:rPr lang="en-CA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summation of what multiple eyes can notice (Goleman, 2013).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3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8B728B7C-C8FD-429B-8ACC-983FC488A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0" y="2640692"/>
            <a:ext cx="3044952" cy="32552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1" dirty="0"/>
              <a:t>“…an inclusive, concept-based, learning-centred, and interactive approach to learning designed to develop agency alongside skills and competencies for deeper learning - in learners of all ages”.</a:t>
            </a:r>
            <a:endParaRPr lang="en-US" sz="1600" dirty="0">
              <a:cs typeface="Calibri"/>
            </a:endParaRPr>
          </a:p>
          <a:p>
            <a:endParaRPr lang="en-US" sz="1600" dirty="0"/>
          </a:p>
        </p:txBody>
      </p:sp>
      <p:pic>
        <p:nvPicPr>
          <p:cNvPr id="9" name="Content Placeholder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C77C156-3A17-824F-BFCC-068048FBB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296"/>
          <a:stretch/>
        </p:blipFill>
        <p:spPr>
          <a:xfrm>
            <a:off x="4654296" y="-304790"/>
            <a:ext cx="7537704" cy="685799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6DC4F8-3F6E-C54B-A07D-BBFD682C1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0" y="429260"/>
            <a:ext cx="32004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599C-5E89-44CC-A7E2-49F83A12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820737"/>
            <a:ext cx="5637308" cy="138918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for a moment…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B466-1637-47D9-884B-27CB4145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2423033"/>
            <a:ext cx="5637307" cy="4012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does </a:t>
            </a:r>
            <a:r>
              <a:rPr lang="en-US" sz="5400" i="1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deeper learning</a:t>
            </a:r>
            <a:r>
              <a:rPr lang="en-US" sz="5400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mean to you?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5076293-F151-4905-AD22-0898A3167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50" r="5095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AC512-03F6-4D54-92DC-91B226587207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lillian888.wordpress.com/2016/11/06/how-to-squeeze-more-words-out-of-a-tired-brai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9A9DEB5-8478-4D19-91CC-6AA8B84EC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1540" y="5589620"/>
            <a:ext cx="7838044" cy="8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2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83F3-26D9-4B62-ACF9-15A205E8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721"/>
          </a:xfrm>
        </p:spPr>
        <p:txBody>
          <a:bodyPr>
            <a:normAutofit fontScale="90000"/>
          </a:bodyPr>
          <a:lstStyle/>
          <a:p>
            <a:endParaRPr lang="en-US" sz="6000" b="1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926E-14A4-4231-9007-44A41CC7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3" y="2329132"/>
            <a:ext cx="10179169" cy="4096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meaning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of what they are learning, 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to develop their own understanding,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relate ideas together and make connections with previous experiences</a:t>
            </a:r>
            <a:r>
              <a:rPr lang="en-US" sz="3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ask questions about what they are learning,</a:t>
            </a:r>
            <a:r>
              <a:rPr lang="en-US" sz="3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discuss their ideas with others and compare different perspectives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(Hattie &amp; Donoghue, 2016).</a:t>
            </a: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6A00807-9C8E-417B-B450-25A845FD5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5426" y="365125"/>
            <a:ext cx="2421147" cy="1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3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599C-5E89-44CC-A7E2-49F83A12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Questions we 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B466-1637-47D9-884B-27CB4145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09" y="1535502"/>
            <a:ext cx="7970807" cy="5106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</a:t>
            </a:r>
            <a:r>
              <a:rPr lang="en-US" sz="7100" b="1" i="1" dirty="0">
                <a:latin typeface="Arial" panose="020B0604020202020204" pitchFamily="34" charset="0"/>
                <a:cs typeface="Arial" panose="020B0604020202020204" pitchFamily="34" charset="0"/>
              </a:rPr>
              <a:t>we’re</a:t>
            </a:r>
            <a:r>
              <a:rPr lang="en-US" sz="7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100" b="1" dirty="0">
                <a:solidFill>
                  <a:srgbClr val="0043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giving us what we </a:t>
            </a:r>
            <a:r>
              <a:rPr lang="en-US" sz="7100" b="1" i="1" dirty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sz="71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57F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know?</a:t>
            </a:r>
          </a:p>
          <a:p>
            <a:pPr marL="0" indent="0" algn="ctr">
              <a:buNone/>
            </a:pP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AB951AA-AD40-4726-8F29-A125CDE9E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9562" y="2660696"/>
            <a:ext cx="2382329" cy="23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1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78E944-27E0-46A3-AA2D-E1C2E667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6"/>
            <a:ext cx="11528612" cy="94372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Excerpt from the A▪S▪K-6to9 Skills &amp; Competencies Continuum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66E7E2D-4A5F-4640-9847-B98A5A635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212294"/>
              </p:ext>
            </p:extLst>
          </p:nvPr>
        </p:nvGraphicFramePr>
        <p:xfrm>
          <a:off x="304800" y="1308848"/>
          <a:ext cx="11048999" cy="5184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363">
                  <a:extLst>
                    <a:ext uri="{9D8B030D-6E8A-4147-A177-3AD203B41FA5}">
                      <a16:colId xmlns:a16="http://schemas.microsoft.com/office/drawing/2014/main" val="961644145"/>
                    </a:ext>
                  </a:extLst>
                </a:gridCol>
                <a:gridCol w="2061462">
                  <a:extLst>
                    <a:ext uri="{9D8B030D-6E8A-4147-A177-3AD203B41FA5}">
                      <a16:colId xmlns:a16="http://schemas.microsoft.com/office/drawing/2014/main" val="1423150543"/>
                    </a:ext>
                  </a:extLst>
                </a:gridCol>
                <a:gridCol w="2355956">
                  <a:extLst>
                    <a:ext uri="{9D8B030D-6E8A-4147-A177-3AD203B41FA5}">
                      <a16:colId xmlns:a16="http://schemas.microsoft.com/office/drawing/2014/main" val="2178558823"/>
                    </a:ext>
                  </a:extLst>
                </a:gridCol>
                <a:gridCol w="2355956">
                  <a:extLst>
                    <a:ext uri="{9D8B030D-6E8A-4147-A177-3AD203B41FA5}">
                      <a16:colId xmlns:a16="http://schemas.microsoft.com/office/drawing/2014/main" val="3385715495"/>
                    </a:ext>
                  </a:extLst>
                </a:gridCol>
                <a:gridCol w="2167262">
                  <a:extLst>
                    <a:ext uri="{9D8B030D-6E8A-4147-A177-3AD203B41FA5}">
                      <a16:colId xmlns:a16="http://schemas.microsoft.com/office/drawing/2014/main" val="409053597"/>
                    </a:ext>
                  </a:extLst>
                </a:gridCol>
              </a:tblGrid>
              <a:tr h="2027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Interpreting Big Idea, Message or Theme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850" dirty="0">
                          <a:effectLst/>
                        </a:rPr>
                        <a:t>summarizing and synthesizing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Literal and concrete summary with direct or obvious connections to text or own experiences. Includes ‘first... next... finally’ for some aspects of the text </a:t>
                      </a:r>
                      <a:r>
                        <a:rPr lang="en-CA" sz="800" dirty="0">
                          <a:effectLst/>
                        </a:rPr>
                        <a:t>(See ASK-3-5)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A generally accurate summary with clear, logical connections to text, own ideas and/or other selections, and supported with reasons and/or examples. Includes ‘problem, issue, solution’ for entire text.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A thoughtful synthesis, integrating text, own ideas and/or other selections, and supported with reasons/example/details.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A complex and evocative synthesis, integrating author’s and own knowledge; makes insightful, often subtle points among text, own ideas and/or other selections.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292103"/>
                  </a:ext>
                </a:extLst>
              </a:tr>
              <a:tr h="157928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850" dirty="0">
                          <a:effectLst/>
                        </a:rPr>
                        <a:t>analyzing, interpreting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Relates the most obvious and concrete aspects of the selection to the reading or viewing experiences.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Generally accurate analysis and interpretation of theme/ideas, includes some inferences.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Analysis and interpretations of theme/ideas/elements show complexity; reveals deeper meaning; makes thoughtful inferences.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Specific and insightful analysis and interpretations of text, with connections to own ideas, other selections, or wider world.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318583"/>
                  </a:ext>
                </a:extLst>
              </a:tr>
              <a:tr h="157707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850" dirty="0">
                          <a:effectLst/>
                        </a:rPr>
                        <a:t>drawing conclusions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Offers reactions with logical interpretations or obvious themes/ideas with minimal justification. A general obvious conclusion.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Logical conclusions.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Solid, clear conclusions.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50" dirty="0">
                          <a:effectLst/>
                        </a:rPr>
                        <a:t>Insightful, satisfying and often complex conclusions.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834489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D08DE7E9-EB23-4BAB-98E7-08A13F28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9425" y="-122311"/>
            <a:ext cx="19930852" cy="73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1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BE5ECCE-7C8C-41B4-91E4-1E2A863D2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3211" y="3275360"/>
            <a:ext cx="2790673" cy="3178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59CA5-DE21-493A-AAB8-C5A36BB8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328" y="301924"/>
            <a:ext cx="4330460" cy="58156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SmartLearning 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326E39-83C2-4D6D-88F8-9887F0D8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173192"/>
            <a:ext cx="6383867" cy="5382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Deeper Learning</a:t>
            </a:r>
          </a:p>
          <a:p>
            <a:pPr marL="0" indent="0">
              <a:buNone/>
            </a:pPr>
            <a:endParaRPr lang="en-US" sz="14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Building beliefs - agency 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s-t-r-e-t-c-h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in 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processes  - </a:t>
            </a:r>
            <a:r>
              <a:rPr lang="en-US" sz="3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SmartLearning tools - </a:t>
            </a:r>
            <a:r>
              <a:rPr 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develop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competencies for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to find evidence of meeting goals; noticing strengths…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A8388167-F493-4CE5-AD63-EB900EF09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1733" y="883485"/>
            <a:ext cx="4671595" cy="21722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3DA506-31F3-41CA-876D-AE60A694E1E7}"/>
              </a:ext>
            </a:extLst>
          </p:cNvPr>
          <p:cNvSpPr txBox="1"/>
          <p:nvPr/>
        </p:nvSpPr>
        <p:spPr>
          <a:xfrm>
            <a:off x="2538810" y="2855721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comosaconnect.org/five-principles-to-guide-measuring-of-equity-in-learn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77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23C0A3-B30E-4CEB-898E-9CBA82D8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16" y="196005"/>
            <a:ext cx="4827916" cy="6480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A45DD-4D31-46D3-A3BB-5CAC3DD7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1C055-0FD7-4AD5-B07D-BDB77C92F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3D1A6-3713-450C-8BC6-BBF884FFE4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9F1E40-6627-4BCB-A2D2-C5CFD3B6C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9D816B-3C5A-4DB3-87AD-690408FD0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6825" y="2505075"/>
            <a:ext cx="5183188" cy="3684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5C0FA1-BDCE-41C3-BC03-5215B40B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517585"/>
            <a:ext cx="3692106" cy="5952225"/>
          </a:xfrm>
        </p:spPr>
        <p:txBody>
          <a:bodyPr anchor="t"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Startling finding!</a:t>
            </a:r>
            <a:br>
              <a:rPr lang="en-US" sz="32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comprehension skills in isolation leads to </a:t>
            </a:r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gains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(Oakhill, 2019).</a:t>
            </a: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59BCF0-6D75-4E20-B30E-85C8CEF9C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6367" y="362308"/>
            <a:ext cx="3943504" cy="6245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Then… what does?</a:t>
            </a:r>
          </a:p>
          <a:p>
            <a:pPr marL="0" indent="0">
              <a:buNone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Integrating skills with </a:t>
            </a:r>
            <a:r>
              <a:rPr lang="en-US" sz="6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purpose or task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in mind…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7CA14C1-013F-4A65-8DAE-542E85041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7188" y="362308"/>
            <a:ext cx="3762283" cy="6107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End-tasks:</a:t>
            </a:r>
          </a:p>
          <a:p>
            <a:pPr marL="0" indent="0">
              <a:buNone/>
            </a:pPr>
            <a:r>
              <a:rPr lang="en-US" sz="3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Open-ended:</a:t>
            </a:r>
          </a:p>
          <a:p>
            <a:pPr marL="0" indent="0">
              <a:buNone/>
            </a:pP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Explain what the author wants you to understand; justify your thinking with evidence from the text.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task:</a:t>
            </a:r>
          </a:p>
          <a:p>
            <a:pPr marL="0" indent="0">
              <a:buNone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Think from a perspective to capture what is important…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3091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29A7-F544-4CA0-B7FD-1D947765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findings:</a:t>
            </a:r>
            <a:endParaRPr lang="en-CA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22025-80FC-4ADA-B504-60EB94FF29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5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on the perspective &amp; feelings of others is one of the most profound contributors to deep reading. </a:t>
            </a:r>
            <a:r>
              <a:rPr lang="en-CA" sz="35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Empathy involves a whole feeling-thinking network that connects vision, language, and cognition with extensive subcortical networks </a:t>
            </a:r>
            <a:r>
              <a:rPr lang="en-CA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(Wolf, 2018.)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FCFC-FE91-445C-A573-1390E088CC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5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Developing imagery while reading -- followed by drawing &amp; generating a keyword gist-- allows the student to recall the imagery and helps the student express thinking with language… reading comprehension improved by 50% </a:t>
            </a:r>
          </a:p>
          <a:p>
            <a:pPr marL="0" indent="0">
              <a:buNone/>
            </a:pPr>
            <a:r>
              <a:rPr lang="en-CA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(OECD, 2010; Bell, 2015).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9" name="Picture 8" descr="A picture containing object, person, holding, hand&#10;&#10;Description automatically generated">
            <a:extLst>
              <a:ext uri="{FF2B5EF4-FFF2-40B4-BE49-F238E27FC236}">
                <a16:creationId xmlns:a16="http://schemas.microsoft.com/office/drawing/2014/main" id="{9A5FDB2B-1217-4106-8B55-875554C12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0199" y="391897"/>
            <a:ext cx="1937951" cy="12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5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652" y="213566"/>
            <a:ext cx="5602941" cy="1325563"/>
          </a:xfrm>
        </p:spPr>
        <p:txBody>
          <a:bodyPr/>
          <a:lstStyle/>
          <a:p>
            <a:r>
              <a:rPr lang="en-CA" dirty="0">
                <a:latin typeface="Bernard MT Condensed" panose="02050806060905020404" pitchFamily="18" charset="0"/>
              </a:rPr>
              <a:t>Land Acknowledgement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99" y="1726547"/>
            <a:ext cx="3859306" cy="385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96"/>
          <a:stretch/>
        </p:blipFill>
        <p:spPr>
          <a:xfrm>
            <a:off x="6443383" y="1873428"/>
            <a:ext cx="3973605" cy="356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5612" y="5773271"/>
            <a:ext cx="4439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/>
              <a:t>Kwikwetlem First 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7765" y="5773271"/>
            <a:ext cx="2088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dirty="0"/>
              <a:t>Musqueam</a:t>
            </a:r>
          </a:p>
        </p:txBody>
      </p:sp>
    </p:spTree>
    <p:extLst>
      <p:ext uri="{BB962C8B-B14F-4D97-AF65-F5344CB8AC3E}">
        <p14:creationId xmlns:p14="http://schemas.microsoft.com/office/powerpoint/2010/main" val="5573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29025-2323-47C5-9F92-48882DAD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780650" cy="2788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Festina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lente: </a:t>
            </a:r>
            <a:r>
              <a:rPr lang="en-US" sz="3700" b="1" i="1" dirty="0">
                <a:solidFill>
                  <a:srgbClr val="FAB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hasten slowly…</a:t>
            </a:r>
            <a:br>
              <a:rPr lang="en-US" sz="3700" b="1" dirty="0">
                <a:solidFill>
                  <a:schemeClr val="bg1"/>
                </a:solidFill>
              </a:rPr>
            </a:br>
            <a:br>
              <a:rPr lang="en-US" sz="3700" b="1" dirty="0">
                <a:solidFill>
                  <a:schemeClr val="bg1"/>
                </a:solidFill>
              </a:rPr>
            </a:br>
            <a:br>
              <a:rPr lang="en-US" sz="3700" b="1" dirty="0">
                <a:solidFill>
                  <a:schemeClr val="bg1"/>
                </a:solidFill>
              </a:rPr>
            </a:b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6237-BF8E-4E86-BCF5-F4EA3F29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2324101"/>
            <a:ext cx="3648844" cy="3893820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000" i="1" dirty="0">
                <a:solidFill>
                  <a:schemeClr val="bg1"/>
                </a:solidFill>
              </a:rPr>
              <a:t>Slowing down </a:t>
            </a:r>
            <a:r>
              <a:rPr lang="en-US" sz="4000" b="1" dirty="0">
                <a:solidFill>
                  <a:schemeClr val="bg1"/>
                </a:solidFill>
              </a:rPr>
              <a:t>to </a:t>
            </a:r>
            <a:r>
              <a:rPr lang="en-US" sz="4000" b="1" dirty="0">
                <a:solidFill>
                  <a:srgbClr val="75C4FF"/>
                </a:solidFill>
              </a:rPr>
              <a:t>go deeper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FF99"/>
                </a:solidFill>
              </a:rPr>
              <a:t>inspired… an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</a:rPr>
              <a:t>acceleration of skills and achievement.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3C2F730-B0B8-4269-9E27-C19687A2B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14925" y="187007"/>
            <a:ext cx="7077075" cy="469582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0C41903-3B0F-47C1-916F-A8F1AD3C45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86069" y="5033320"/>
            <a:ext cx="4972594" cy="15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617EDA-6657-4AFF-B4CF-932B581A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community &amp; Purpose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partners sitting side-to-side, distanced, or walk-to-talk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EB40A2-44E9-4B30-9428-15F6606E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782" y="1681163"/>
            <a:ext cx="5807794" cy="82391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Structured A/B partner-talk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469647-4F39-4FBB-8509-2351DDAC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804" y="2505075"/>
            <a:ext cx="5669771" cy="368458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some thinking.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clarify my thinking as I’m talking.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notice similarities and differences, or to coach…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our collective thinking.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Hearing others’ thinking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refines and extends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my thinking.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2C9DB4-8C2B-4E34-95F2-6B13804AD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challenge; low risk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F47F84-EFA0-4454-9F63-12D97F86A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708" y="2505075"/>
            <a:ext cx="6015488" cy="36845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i="1" dirty="0">
                <a:solidFill>
                  <a:srgbClr val="0070C0"/>
                </a:solidFill>
              </a:rPr>
              <a:t>___ and I think ___. We think this because ___.</a:t>
            </a:r>
          </a:p>
        </p:txBody>
      </p:sp>
    </p:spTree>
    <p:extLst>
      <p:ext uri="{BB962C8B-B14F-4D97-AF65-F5344CB8AC3E}">
        <p14:creationId xmlns:p14="http://schemas.microsoft.com/office/powerpoint/2010/main" val="191954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C057-DE74-6A41-9FC1-E82B217A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468" y="1290025"/>
            <a:ext cx="5159078" cy="11887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Brain Bruising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2C6E1-A2E7-4B46-9470-9E3E6D62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06" y="2725947"/>
            <a:ext cx="6072995" cy="383012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CA" sz="5100" b="1" dirty="0">
                <a:solidFill>
                  <a:srgbClr val="FF0000"/>
                </a:solidFill>
                <a:latin typeface="Arial Black" panose="020B0A04020102020204" pitchFamily="34" charset="0"/>
                <a:ea typeface="+mn-lt"/>
                <a:cs typeface="+mn-lt"/>
              </a:rPr>
              <a:t>Social pain </a:t>
            </a:r>
            <a:r>
              <a:rPr lang="en-CA" sz="5100" b="1" i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 such that resulting from exclusion – </a:t>
            </a:r>
            <a:r>
              <a:rPr lang="en-CA" sz="5100" b="1" dirty="0">
                <a:solidFill>
                  <a:srgbClr val="FF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activates the same brain regions as physical pain... </a:t>
            </a:r>
          </a:p>
          <a:p>
            <a:pPr marL="0" indent="0">
              <a:buNone/>
            </a:pPr>
            <a:r>
              <a:rPr lang="en-CA" sz="5100" b="1" dirty="0">
                <a:solidFill>
                  <a:srgbClr val="FF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 the brain, </a:t>
            </a:r>
            <a:r>
              <a:rPr lang="en-CA" sz="5100" b="1" dirty="0">
                <a:latin typeface="Arial Black" panose="020B0A04020102020204" pitchFamily="34" charset="0"/>
                <a:ea typeface="+mn-lt"/>
                <a:cs typeface="Arial" panose="020B0604020202020204" pitchFamily="34" charset="0"/>
              </a:rPr>
              <a:t>social rejection</a:t>
            </a:r>
            <a:r>
              <a:rPr lang="en-CA" sz="5100" b="1" dirty="0">
                <a:solidFill>
                  <a:srgbClr val="FF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is so meaningful that it hurts literally. </a:t>
            </a:r>
            <a:r>
              <a:rPr lang="en-CA" sz="3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(Eagleman, 2016)</a:t>
            </a:r>
            <a:r>
              <a:rPr lang="en-US" sz="3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4" descr="A sign on a pole&#10;&#10;Description automatically generated">
            <a:extLst>
              <a:ext uri="{FF2B5EF4-FFF2-40B4-BE49-F238E27FC236}">
                <a16:creationId xmlns:a16="http://schemas.microsoft.com/office/drawing/2014/main" id="{FD0002D8-DD3D-4C08-810A-0B0880E495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4" r="-3" b="5750"/>
          <a:stretch/>
        </p:blipFill>
        <p:spPr>
          <a:xfrm>
            <a:off x="1132454" y="1126397"/>
            <a:ext cx="3867912" cy="4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BB96C-E85F-4A4C-92F5-8D499B17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b="1" dirty="0">
                <a:solidFill>
                  <a:schemeClr val="bg1"/>
                </a:solidFill>
              </a:rPr>
              <a:t>A Lesson sequence: </a:t>
            </a:r>
            <a:br>
              <a:rPr lang="en-US" sz="4300" dirty="0">
                <a:solidFill>
                  <a:schemeClr val="bg1"/>
                </a:solidFill>
              </a:rPr>
            </a:br>
            <a:r>
              <a:rPr lang="en-US" sz="4300" dirty="0">
                <a:solidFill>
                  <a:srgbClr val="57B7FF"/>
                </a:solidFill>
              </a:rPr>
              <a:t>You have a very smart brain</a:t>
            </a:r>
            <a:br>
              <a:rPr lang="en-US" sz="4300" dirty="0">
                <a:solidFill>
                  <a:schemeClr val="bg1"/>
                </a:solidFill>
              </a:rPr>
            </a:br>
            <a:endParaRPr lang="en-US" sz="43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203BC762-63B5-4BC3-8800-AA9DACC5F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43" r="10986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6C8D3-45CE-46DA-A419-742CE6B03491}"/>
              </a:ext>
            </a:extLst>
          </p:cNvPr>
          <p:cNvSpPr txBox="1"/>
          <p:nvPr/>
        </p:nvSpPr>
        <p:spPr>
          <a:xfrm>
            <a:off x="9391857" y="560067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scitecheuropa.eu/brain-synapses-nanometric-device/9138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0B83A333-00DC-453F-B0AC-E5F337CF7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1331" y="2560301"/>
            <a:ext cx="3044952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C0F5-E468-4AB4-8F4C-28A3F6FE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365125"/>
            <a:ext cx="11283351" cy="1325563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 lesson sequence: </a:t>
            </a:r>
            <a:r>
              <a:rPr lang="en-US" sz="3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very smart brain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2F55EC-69CD-4A61-82DD-FCC647095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Designed to guide learners to understand more about how their brains process information as they learn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SmartLearning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routines, practices and processes</a:t>
            </a: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task for the sequence: </a:t>
            </a: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Thinking like a neuroscientist, explain what you want people to know about the brain and learning?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Graphic 2" descr="Brain in head">
            <a:extLst>
              <a:ext uri="{FF2B5EF4-FFF2-40B4-BE49-F238E27FC236}">
                <a16:creationId xmlns:a16="http://schemas.microsoft.com/office/drawing/2014/main" id="{92FDE954-62F5-4F1B-9464-01AAF0FF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8935" y="3072713"/>
            <a:ext cx="2029403" cy="20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25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A576-927D-4583-A645-44E046A9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Tasks: What does a neuroscientist want you to know about the brain and learning?</a:t>
            </a:r>
          </a:p>
        </p:txBody>
      </p:sp>
      <p:pic>
        <p:nvPicPr>
          <p:cNvPr id="5" name="Picture 4" descr="A picture containing mammal, outdoor, dog, small&#10;&#10;Description automatically generated">
            <a:extLst>
              <a:ext uri="{FF2B5EF4-FFF2-40B4-BE49-F238E27FC236}">
                <a16:creationId xmlns:a16="http://schemas.microsoft.com/office/drawing/2014/main" id="{EF35E9A4-2378-4AB1-95A2-B337B97FC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3555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B2A3-5765-4561-B1E6-440AC49A5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39" y="2322576"/>
            <a:ext cx="6748249" cy="38587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Novel: the adventures of a coyote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Lesson 1 Task: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Think like the mother coyote and write to send an image of what is important and how you are feeling about life at this moment in time. 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what makes a powerful image or picture in your brain.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B6868-2262-4100-A872-DF4B8E289FB2}"/>
              </a:ext>
            </a:extLst>
          </p:cNvPr>
          <p:cNvSpPr txBox="1"/>
          <p:nvPr/>
        </p:nvSpPr>
        <p:spPr>
          <a:xfrm>
            <a:off x="2199642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inhabitingtheanthropocene.com/2018/08/22/there-goes-the-neighborhood-urban-coyotes-in-pennsylvania-and-californ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9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A576-927D-4583-A645-44E046A9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Tasks: </a:t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neuroscientist want you to know about the brain and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B2A3-5765-4561-B1E6-440AC49A59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a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Read-aloud</a:t>
            </a:r>
          </a:p>
          <a:p>
            <a:pPr marL="0" indent="0">
              <a:buNone/>
            </a:pPr>
            <a:r>
              <a:rPr lang="en-US" sz="26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Nell, the adventures of a coyote</a:t>
            </a:r>
          </a:p>
          <a:p>
            <a:pPr marL="0" indent="0"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Lesson 1 Task:</a:t>
            </a: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Think like the mother coyote and write to send an image of what is important and how you are feeling about life at this moment in time.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777F3-28D9-4239-9858-AA63F23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799" y="1825625"/>
            <a:ext cx="602267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 tasks asking you to do?</a:t>
            </a:r>
          </a:p>
          <a:p>
            <a:pPr marL="0" indent="0">
              <a:buNone/>
            </a:pP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your thinking…</a:t>
            </a:r>
          </a:p>
          <a:p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Brain in head">
            <a:extLst>
              <a:ext uri="{FF2B5EF4-FFF2-40B4-BE49-F238E27FC236}">
                <a16:creationId xmlns:a16="http://schemas.microsoft.com/office/drawing/2014/main" id="{16060566-22EC-4160-BA03-685F72EB5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4698" y="4282497"/>
            <a:ext cx="2029403" cy="20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9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holding, blue, coral&#10;&#10;Description automatically generated">
            <a:extLst>
              <a:ext uri="{FF2B5EF4-FFF2-40B4-BE49-F238E27FC236}">
                <a16:creationId xmlns:a16="http://schemas.microsoft.com/office/drawing/2014/main" id="{19C64043-29E2-4095-8F27-A908BE58C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042" y="1124712"/>
            <a:ext cx="6063915" cy="46085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8E244A-D1A0-49B1-830C-D8A0578F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 power in the brain…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FF54-DE21-4356-BE89-D1582FB1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4625"/>
            <a:ext cx="10515600" cy="3882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3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40" y="2355290"/>
            <a:ext cx="11766430" cy="1785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0A466-3853-4FA2-8DBB-99B970E3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39" y="365125"/>
            <a:ext cx="11766429" cy="199016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Neuro-plastic change occurs when a person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close attention…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noticing the smallest sensory distinctions builds brain maps… activating &amp; strengthening networks of neurons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75058-EF9C-42BE-984B-F6E0A459C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109"/>
            <a:ext cx="10515600" cy="39858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4404D2-618C-4102-B39E-7F70804DF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16" y="4094760"/>
            <a:ext cx="3658857" cy="27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65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4C44-D44E-46F2-BE09-BCCE746E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Goal: capture what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98CE-F4C2-4938-AB2A-6C12E7B8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S-t-r-e-t-c-h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goal: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Notice what makes a powerful picture or image in your thinking…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CAC90-4DFD-4F92-8400-8E596D29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5" y="4224405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41" y="173782"/>
            <a:ext cx="3231777" cy="1325563"/>
          </a:xfrm>
        </p:spPr>
        <p:txBody>
          <a:bodyPr/>
          <a:lstStyle/>
          <a:p>
            <a:r>
              <a:rPr lang="en-US" b="1" dirty="0"/>
              <a:t>Chat Blast! </a:t>
            </a:r>
            <a:r>
              <a:rPr lang="en-US" dirty="0"/>
              <a:t>​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810871" y="2563906"/>
            <a:ext cx="4406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865258" y="1982470"/>
            <a:ext cx="3334871" cy="393954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fontAlgn="base"/>
            <a:r>
              <a:rPr lang="en-US" sz="2500" b="1" dirty="0">
                <a:solidFill>
                  <a:srgbClr val="000000"/>
                </a:solidFill>
                <a:latin typeface="SimSun" panose="02010600030101010101" pitchFamily="2" charset="-122"/>
              </a:rPr>
              <a:t>Type a response in the chat to each of these questions, but don't hit enter until I say go.</a:t>
            </a:r>
            <a:r>
              <a:rPr lang="en-US" sz="2500" dirty="0">
                <a:solidFill>
                  <a:srgbClr val="000000"/>
                </a:solidFill>
                <a:latin typeface="SimSun" panose="02010600030101010101" pitchFamily="2" charset="-122"/>
              </a:rPr>
              <a:t>​</a:t>
            </a:r>
            <a:endParaRPr lang="en-US" sz="2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500" dirty="0">
                <a:solidFill>
                  <a:srgbClr val="000000"/>
                </a:solidFill>
                <a:latin typeface="SimSun" panose="02010600030101010101" pitchFamily="2" charset="-122"/>
              </a:rPr>
              <a:t>​</a:t>
            </a:r>
            <a:endParaRPr lang="en-US" sz="2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2500" b="1" dirty="0">
                <a:solidFill>
                  <a:srgbClr val="000000"/>
                </a:solidFill>
                <a:latin typeface="SimSun" panose="02010600030101010101" pitchFamily="2" charset="-122"/>
              </a:rPr>
              <a:t>We will hit enter at the same time and blast the chat with our responses!</a:t>
            </a:r>
            <a:r>
              <a:rPr lang="en-US" sz="2500" dirty="0">
                <a:solidFill>
                  <a:srgbClr val="000000"/>
                </a:solidFill>
                <a:latin typeface="SimSun" panose="02010600030101010101" pitchFamily="2" charset="-122"/>
              </a:rPr>
              <a:t>​</a:t>
            </a:r>
            <a:endParaRPr lang="en-US" sz="25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6740" y="2336704"/>
            <a:ext cx="3496235" cy="3554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CA" sz="2500" b="1" dirty="0">
                <a:solidFill>
                  <a:srgbClr val="000000"/>
                </a:solidFill>
                <a:latin typeface="SimSun" panose="02010600030101010101" pitchFamily="2" charset="-122"/>
              </a:rPr>
              <a:t>Who are you? </a:t>
            </a:r>
            <a: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​</a:t>
            </a:r>
            <a:b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​</a:t>
            </a:r>
            <a:b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CA" sz="2500" b="1" dirty="0">
                <a:solidFill>
                  <a:srgbClr val="000000"/>
                </a:solidFill>
                <a:latin typeface="SimSun" panose="02010600030101010101" pitchFamily="2" charset="-122"/>
              </a:rPr>
              <a:t>Where are you from?</a:t>
            </a:r>
            <a: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​</a:t>
            </a:r>
            <a:b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​</a:t>
            </a:r>
            <a:b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CA" sz="2500" b="1" dirty="0">
                <a:solidFill>
                  <a:srgbClr val="000000"/>
                </a:solidFill>
                <a:latin typeface="SimSun" panose="02010600030101010101" pitchFamily="2" charset="-122"/>
              </a:rPr>
              <a:t>What is your role?</a:t>
            </a:r>
            <a: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​</a:t>
            </a:r>
            <a:b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​</a:t>
            </a:r>
            <a:b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CA" sz="2500" b="1" dirty="0">
                <a:solidFill>
                  <a:srgbClr val="000000"/>
                </a:solidFill>
                <a:latin typeface="SimSun" panose="02010600030101010101" pitchFamily="2" charset="-122"/>
              </a:rPr>
              <a:t>One word to describe how you are feeling today...</a:t>
            </a:r>
            <a:r>
              <a:rPr lang="en-CA" sz="25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​</a:t>
            </a:r>
            <a:endParaRPr lang="en-CA" sz="2500" dirty="0"/>
          </a:p>
        </p:txBody>
      </p:sp>
      <p:sp>
        <p:nvSpPr>
          <p:cNvPr id="11" name="Right Arrow 10"/>
          <p:cNvSpPr/>
          <p:nvPr/>
        </p:nvSpPr>
        <p:spPr>
          <a:xfrm>
            <a:off x="4778352" y="3804583"/>
            <a:ext cx="1990165" cy="61906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 descr="- Escaping Mediocr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08" y="1436045"/>
            <a:ext cx="2295852" cy="2226976"/>
          </a:xfrm>
          <a:prstGeom prst="rect">
            <a:avLst/>
          </a:prstGeom>
        </p:spPr>
      </p:pic>
      <p:pic>
        <p:nvPicPr>
          <p:cNvPr id="13" name="Picture 12" descr="File:Speech bubble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47" y="301421"/>
            <a:ext cx="2309522" cy="1739840"/>
          </a:xfrm>
          <a:prstGeom prst="rect">
            <a:avLst/>
          </a:prstGeom>
        </p:spPr>
      </p:pic>
      <p:pic>
        <p:nvPicPr>
          <p:cNvPr id="14" name="Picture 13" descr="Speech Bubble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6" y="256825"/>
            <a:ext cx="1872002" cy="1677621"/>
          </a:xfrm>
          <a:prstGeom prst="rect">
            <a:avLst/>
          </a:prstGeom>
        </p:spPr>
      </p:pic>
      <p:pic>
        <p:nvPicPr>
          <p:cNvPr id="15" name="Picture 14" descr="user behavior - Speech Bubbles meaning - User Experience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65" y="4613689"/>
            <a:ext cx="2292795" cy="2292795"/>
          </a:xfrm>
          <a:prstGeom prst="rect">
            <a:avLst/>
          </a:prstGeom>
        </p:spPr>
      </p:pic>
      <p:pic>
        <p:nvPicPr>
          <p:cNvPr id="18" name="Picture 17" descr="Speech Bubble PNG Transparent Images | PNG Al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17" y="515903"/>
            <a:ext cx="1295046" cy="983442"/>
          </a:xfrm>
          <a:prstGeom prst="rect">
            <a:avLst/>
          </a:prstGeom>
        </p:spPr>
      </p:pic>
      <p:pic>
        <p:nvPicPr>
          <p:cNvPr id="19" name="Picture 18" descr="user behavior - Speech Bubbles meaning - User Experience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85" y="462852"/>
            <a:ext cx="1089543" cy="1089543"/>
          </a:xfrm>
          <a:prstGeom prst="rect">
            <a:avLst/>
          </a:prstGeom>
        </p:spPr>
      </p:pic>
      <p:pic>
        <p:nvPicPr>
          <p:cNvPr id="20" name="Picture 19" descr="Clipart - Speech Bubble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474" y="3540750"/>
            <a:ext cx="1259526" cy="887966"/>
          </a:xfrm>
          <a:prstGeom prst="rect">
            <a:avLst/>
          </a:prstGeom>
        </p:spPr>
      </p:pic>
      <p:pic>
        <p:nvPicPr>
          <p:cNvPr id="21" name="Picture 20" descr="Speech Bubble PNG Transparent Images | PNG Al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2" y="5879760"/>
            <a:ext cx="978240" cy="9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6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726F1-A77F-4AEB-91EE-5D803E70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D89F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Activating prior knowledge &amp; building background information</a:t>
            </a:r>
            <a:br>
              <a:rPr lang="en-US" sz="2200" b="1" dirty="0">
                <a:solidFill>
                  <a:srgbClr val="EAB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b="1" dirty="0">
                <a:solidFill>
                  <a:srgbClr val="EAB2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Tool: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2375-44E7-4581-ABF1-A0215BB6D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470246"/>
            <a:ext cx="5328508" cy="35362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Notice images in your thinking:</a:t>
            </a:r>
          </a:p>
          <a:p>
            <a:pPr marL="0" indent="0"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Green shoots pushed through faded grass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id="{13A85586-5624-475E-A24E-653D86B3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048" y="2105468"/>
            <a:ext cx="3217333" cy="321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C44BC-00F2-4F1C-9516-3D991B9B0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7" y="2886108"/>
            <a:ext cx="8215729" cy="12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2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812B-E189-4FCE-80DC-1EBB9FC3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Notice images in your thinking: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8700-6ACC-4085-B6AA-34A85F91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>
              <a:solidFill>
                <a:srgbClr val="00B050"/>
              </a:solidFill>
            </a:endParaRPr>
          </a:p>
          <a:p>
            <a:endParaRPr lang="en-US" sz="4400" b="1" dirty="0">
              <a:solidFill>
                <a:srgbClr val="00B050"/>
              </a:solidFill>
            </a:endParaRPr>
          </a:p>
          <a:p>
            <a:r>
              <a:rPr lang="en-US" sz="4400" b="1" dirty="0">
                <a:solidFill>
                  <a:srgbClr val="00B050"/>
                </a:solidFill>
              </a:rPr>
              <a:t>Green shoots pushed through faded grass</a:t>
            </a:r>
          </a:p>
          <a:p>
            <a:r>
              <a:rPr lang="en-US" sz="4400" b="1" dirty="0"/>
              <a:t>Stones in the furrows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06231-AB54-49A9-AE93-8E4428AB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5" y="1209356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5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3431-CDE9-41BC-B203-23D2D78D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93F69-D293-48C6-B731-9D468E24E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</a:rPr>
              <a:t>Green shoots pushed through faded grass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Stones in the furrows</a:t>
            </a:r>
          </a:p>
          <a:p>
            <a:pPr marL="0" indent="0">
              <a:buNone/>
            </a:pPr>
            <a:endParaRPr lang="en-US" sz="4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Babies the size of a small squirrel… blind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465000-38A3-40A6-91E0-408DF0FD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5" y="135211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6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B358-0B8D-43E0-B019-216CBC29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76DBE-DB2B-4BA6-A5D3-FC538E81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</a:rPr>
              <a:t>Green shoots pushed through faded grass</a:t>
            </a:r>
          </a:p>
          <a:p>
            <a:pPr marL="0" indent="0">
              <a:buNone/>
            </a:pPr>
            <a:r>
              <a:rPr lang="en-US" sz="4400" b="1" dirty="0"/>
              <a:t>Stones in the furrows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Babies the size of a small squirrel… blind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</a:rPr>
              <a:t>Soft scuffling at the at the entrance to the den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87138-9A56-4A90-B9B1-87AE97A0B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5" y="135211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53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1CF3-FA03-4080-80C3-9894C0445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966C-51FC-4466-9182-507583838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759125"/>
            <a:ext cx="11593901" cy="5417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shoots pushed through faded grass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Stones in the furrows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 the size of a small squirrel... blind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scuffling at the at the entrance to the den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Bordering an overgrown field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36B3A-EFC9-4DEC-B1D2-2603334E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54" y="241685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39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C814-066B-4FEE-B299-D1023957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32221-E000-444C-B018-6D65A5B7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1" y="1825625"/>
            <a:ext cx="11404121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shoots pushed through faded grass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Stones in the furrows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Babies the size of a small squirrel… blind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scuffling at the at the entrance to the den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Bordering an overgrown field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furiously with her forepaws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0369F-E0ED-4113-8966-408136E4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5" y="466955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3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1C486A-12C1-4BA3-AFE9-EF6DE1B4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A↔B: partner-talk</a:t>
            </a:r>
            <a:b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know?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FA4E3D-DE42-4863-8BCC-804667960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62990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9560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F6E01-866B-498E-A1D0-01C86954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A↔B: generate a prediction for what life will be like for the mother coyote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23A3-F936-42A2-BFB1-7B144110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 and I predict the mother coyote’s life will be ___ . We think this because ___.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23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C1A61-B8C4-451F-BE53-D09CB015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Noticing… about the brain and learning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CA13563-1B41-4D6B-A36D-E099151618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5507" b="23477"/>
          <a:stretch/>
        </p:blipFill>
        <p:spPr>
          <a:xfrm>
            <a:off x="838200" y="1560341"/>
            <a:ext cx="4491629" cy="493253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7BD401-B007-4E22-AFDA-727A24B49B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What are you </a:t>
            </a:r>
            <a:r>
              <a:rPr lang="en-US" sz="5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about your thinking?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3208794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9DC8-EEB1-44DB-938B-AD7F4E9C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Wondering…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1143-A03E-4ADF-BF0D-07F1C8058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Tool: POPCORN</a:t>
            </a:r>
          </a:p>
          <a:p>
            <a:pPr marL="0" indent="0">
              <a:buNone/>
            </a:pPr>
            <a:r>
              <a:rPr lang="en-US" sz="6000" b="1" i="1" dirty="0">
                <a:solidFill>
                  <a:srgbClr val="EAB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‘pop up’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to ask a </a:t>
            </a:r>
          </a:p>
          <a:p>
            <a:pPr marL="0" indent="0">
              <a:buNone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</p:txBody>
      </p:sp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91A53858-642F-43F3-9AB2-218CB2107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4211" y="681037"/>
            <a:ext cx="4432060" cy="26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SimSun" panose="02010600030101010101" pitchFamily="2" charset="-122"/>
                <a:ea typeface="SimSun" panose="02010600030101010101" pitchFamily="2" charset="-122"/>
              </a:rPr>
              <a:t>Who are we?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8116" y="1876279"/>
            <a:ext cx="3388658" cy="325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792"/>
          <a:stretch/>
        </p:blipFill>
        <p:spPr>
          <a:xfrm>
            <a:off x="7167280" y="1876279"/>
            <a:ext cx="3411072" cy="3377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5670" y="5439730"/>
            <a:ext cx="32362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b="1" dirty="0">
                <a:latin typeface="SimSun" panose="02010600030101010101" pitchFamily="2" charset="-122"/>
                <a:ea typeface="SimSun" panose="02010600030101010101" pitchFamily="2" charset="-122"/>
              </a:rPr>
              <a:t>Susan Close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2775" y="5439730"/>
            <a:ext cx="31555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500" b="1" dirty="0">
                <a:latin typeface="SimSun" panose="02010600030101010101" pitchFamily="2" charset="-122"/>
                <a:ea typeface="SimSun" panose="02010600030101010101" pitchFamily="2" charset="-122"/>
              </a:rPr>
              <a:t>Patricia Pain</a:t>
            </a:r>
          </a:p>
        </p:txBody>
      </p:sp>
    </p:spTree>
    <p:extLst>
      <p:ext uri="{BB962C8B-B14F-4D97-AF65-F5344CB8AC3E}">
        <p14:creationId xmlns:p14="http://schemas.microsoft.com/office/powerpoint/2010/main" val="3108253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9D35A-3D4B-43B4-B087-144971CCA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Setting a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7F15F-E14C-4142-9A60-CBFB635E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Think like the mother coyote to send an image of what life is like.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Choose two icons for focus on that will best help you achieve your goal.</a:t>
            </a: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2BD05-C1D4-4B12-B220-8BFB5936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5" y="4224405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1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5715-0CCA-4454-A0B6-B78925B9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Listening (viewing… reading) with a task and goal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1C645-651D-48CD-B92C-0AA330627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Tool: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Idea-sketch▪tagline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See yourself as the mother coyote as I read a section of the story to you… notice images coming into your thinking…</a:t>
            </a:r>
          </a:p>
        </p:txBody>
      </p:sp>
    </p:spTree>
    <p:extLst>
      <p:ext uri="{BB962C8B-B14F-4D97-AF65-F5344CB8AC3E}">
        <p14:creationId xmlns:p14="http://schemas.microsoft.com/office/powerpoint/2010/main" val="4256461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28DA-BF48-4619-A9E0-7D32B169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listening and noticing thinking…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346" y="1825625"/>
            <a:ext cx="3429307" cy="4351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CD0DD-FB10-48D8-81CA-86E5CCC2D7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Idea-sketch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the mother coyote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send an image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shows what is important and how you are feeling about life…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Creating a visual that captures important ideas gives your brain a space to develop and refine your thinking. Observing and hearing other’s ideas extends your thinking. </a:t>
            </a:r>
          </a:p>
        </p:txBody>
      </p:sp>
    </p:spTree>
    <p:extLst>
      <p:ext uri="{BB962C8B-B14F-4D97-AF65-F5344CB8AC3E}">
        <p14:creationId xmlns:p14="http://schemas.microsoft.com/office/powerpoint/2010/main" val="3174470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D2532-7D06-4F67-A797-8ACDC18F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965200"/>
            <a:ext cx="4036334" cy="45524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Detective-walk</a:t>
            </a:r>
            <a:r>
              <a:rPr lang="en-US" sz="6000" i="1" dirty="0">
                <a:latin typeface="Arial" panose="020B0604020202020204" pitchFamily="34" charset="0"/>
                <a:cs typeface="Arial" panose="020B0604020202020204" pitchFamily="34" charset="0"/>
              </a:rPr>
              <a:t> to notice powerful images…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0CBED2C7-3A33-4CA0-919B-0F632E9B0D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5E44B-02C5-4471-9275-E8A693B1D4A3}"/>
              </a:ext>
            </a:extLst>
          </p:cNvPr>
          <p:cNvSpPr txBox="1"/>
          <p:nvPr/>
        </p:nvSpPr>
        <p:spPr>
          <a:xfrm>
            <a:off x="9271677" y="5932464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://interviewquestionjava.blogspot.com/2012/02/internet-importance-types-of-sess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32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2F18E8-59EB-457B-84A6-58ECE4A6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Image Analysis: 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Picture-talk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8B2BDC-3B48-4DA3-A775-F10713E3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5078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A: sends the sketched image…</a:t>
            </a:r>
          </a:p>
          <a:p>
            <a:pPr marL="0" indent="0">
              <a:buNone/>
            </a:pPr>
            <a:r>
              <a:rPr lang="en-US" sz="4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picturing…</a:t>
            </a: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B: listens, then coaches…</a:t>
            </a:r>
          </a:p>
          <a:p>
            <a:pPr marL="0" indent="0">
              <a:buNone/>
            </a:pPr>
            <a:r>
              <a:rPr lang="en-US" sz="4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could say more about…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(looks at picture) </a:t>
            </a:r>
            <a:r>
              <a:rPr lang="en-US" sz="4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noticed I pictured…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(looks at the coaching card strip and the picture)</a:t>
            </a:r>
          </a:p>
          <a:p>
            <a:pPr marL="0" indent="0">
              <a:buNone/>
            </a:pPr>
            <a:r>
              <a:rPr lang="en-US" sz="4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noticed I could picture more about…</a:t>
            </a:r>
          </a:p>
          <a:p>
            <a:pPr marL="0" indent="0">
              <a:buNone/>
            </a:pPr>
            <a:endParaRPr lang="en-US" sz="4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23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BEE3-D457-4DB6-9FA0-042F6BE9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Transforming: </a:t>
            </a: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write as the coyote mother to send an image of what life is like for you and how you are feeling about it.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A9BF-0820-44A3-A1BA-240F1D8F1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0121"/>
            <a:ext cx="10515600" cy="39168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Tool: 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analysis</a:t>
            </a:r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Tool: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the image</a:t>
            </a:r>
          </a:p>
        </p:txBody>
      </p:sp>
    </p:spTree>
    <p:extLst>
      <p:ext uri="{BB962C8B-B14F-4D97-AF65-F5344CB8AC3E}">
        <p14:creationId xmlns:p14="http://schemas.microsoft.com/office/powerpoint/2010/main" val="3993745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376" y="112110"/>
            <a:ext cx="5225553" cy="65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5FC4-9348-4162-B420-F6F48311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C93B-DD62-445A-B342-7F1B1603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Put a 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check on evidence you met your goal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 did you notice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your learning?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A↔B: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ideas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about coyotes, new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your thinking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a powerful image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 your thinking: </a:t>
            </a:r>
            <a:r>
              <a:rPr lang="en-US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ZIPPER</a:t>
            </a:r>
          </a:p>
          <a:p>
            <a:pPr marL="0" indent="0">
              <a:buNone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 into one’s thoughts, or metacognition, is key to high achievement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(Fleming, 2014)</a:t>
            </a:r>
          </a:p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ZIPPER: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hear ideas… introduce kinesthetic actions</a:t>
            </a:r>
          </a:p>
        </p:txBody>
      </p:sp>
      <p:pic>
        <p:nvPicPr>
          <p:cNvPr id="7" name="Picture 6" descr="A picture containing indoor, table, sitting, photo&#10;&#10;Description automatically generated">
            <a:extLst>
              <a:ext uri="{FF2B5EF4-FFF2-40B4-BE49-F238E27FC236}">
                <a16:creationId xmlns:a16="http://schemas.microsoft.com/office/drawing/2014/main" id="{D3EAE8D1-C8A6-4E54-A19A-E1503854B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1225" y="341312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1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8609-6932-4A2C-898E-9CA9475A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homework:</a:t>
            </a:r>
            <a:br>
              <a:rPr lang="en-US" sz="36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D6D87-B473-4AEA-827A-D4939A66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917"/>
            <a:ext cx="10515600" cy="565892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Find powerful images in the students’ work – in the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Idea-sketches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Taglines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 and the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writing.</a:t>
            </a:r>
          </a:p>
          <a:p>
            <a:pPr marL="0" indent="0">
              <a:buNone/>
            </a:pP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for the next day: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 examples to </a:t>
            </a:r>
            <a:r>
              <a:rPr lang="en-US" sz="3200" b="1" i="1" dirty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T-chart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 what makes a powerful image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on the left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on the right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use the criteria to set stretch goals</a:t>
            </a: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Identify icons to focus on to help them reach goals.</a:t>
            </a:r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11928-A999-4BFB-8B64-F307DEE9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5" y="5331522"/>
            <a:ext cx="11766430" cy="17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51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599C-5E89-44CC-A7E2-49F83A12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/>
              <a:t>Think for a moment…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B466-1637-47D9-884B-27CB41453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54307"/>
            <a:ext cx="7729728" cy="4072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what </a:t>
            </a:r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doing giving us what we </a:t>
            </a:r>
            <a:r>
              <a:rPr lang="en-US" sz="6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know?</a:t>
            </a:r>
          </a:p>
          <a:p>
            <a:pPr marL="0" indent="0" algn="ctr">
              <a:buNone/>
            </a:pP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4FD1-9B54-4912-B342-A5071245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562"/>
            <a:ext cx="4654297" cy="569343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Keynote: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K</a:t>
            </a:r>
            <a:br>
              <a:rPr lang="en-US" sz="2900" b="1" dirty="0">
                <a:solidFill>
                  <a:schemeClr val="bg1"/>
                </a:solidFill>
              </a:rPr>
            </a:br>
            <a:br>
              <a:rPr lang="en-US" sz="2900" b="1" dirty="0">
                <a:solidFill>
                  <a:schemeClr val="bg1"/>
                </a:solidFill>
              </a:rPr>
            </a:b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Augustine </a:t>
            </a:r>
            <a:br>
              <a:rPr lang="en-US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en-US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struck y?</a:t>
            </a:r>
            <a:b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struck you?</a:t>
            </a:r>
            <a:b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1" dirty="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00" b="1" dirty="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Type in your thoughts</a:t>
            </a:r>
            <a:br>
              <a:rPr lang="en-US" sz="2900" dirty="0">
                <a:solidFill>
                  <a:srgbClr val="00FFCC"/>
                </a:solidFill>
              </a:rPr>
            </a:br>
            <a:endParaRPr lang="en-US" sz="3100" b="1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A picture containing indoor, piece, apple, fruit&#10;&#10;Description automatically generated">
            <a:extLst>
              <a:ext uri="{FF2B5EF4-FFF2-40B4-BE49-F238E27FC236}">
                <a16:creationId xmlns:a16="http://schemas.microsoft.com/office/drawing/2014/main" id="{6BEACD92-FA85-4E3F-9C3C-CE357712C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550" r="11359"/>
          <a:stretch/>
        </p:blipFill>
        <p:spPr>
          <a:xfrm>
            <a:off x="4654297" y="10"/>
            <a:ext cx="7537702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93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9AA8-4A5A-42C4-A7DB-CE4B4495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85CBFF"/>
                </a:solidFill>
              </a:rPr>
              <a:t>Is what we are doing giving us what we want?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28ED2D2-02F2-4A81-98EC-D574E16662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8922842"/>
              </p:ext>
            </p:extLst>
          </p:nvPr>
        </p:nvGraphicFramePr>
        <p:xfrm>
          <a:off x="327804" y="1966823"/>
          <a:ext cx="6765145" cy="4526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577">
                  <a:extLst>
                    <a:ext uri="{9D8B030D-6E8A-4147-A177-3AD203B41FA5}">
                      <a16:colId xmlns:a16="http://schemas.microsoft.com/office/drawing/2014/main" val="137376334"/>
                    </a:ext>
                  </a:extLst>
                </a:gridCol>
                <a:gridCol w="1314175">
                  <a:extLst>
                    <a:ext uri="{9D8B030D-6E8A-4147-A177-3AD203B41FA5}">
                      <a16:colId xmlns:a16="http://schemas.microsoft.com/office/drawing/2014/main" val="899948309"/>
                    </a:ext>
                  </a:extLst>
                </a:gridCol>
                <a:gridCol w="1404961">
                  <a:extLst>
                    <a:ext uri="{9D8B030D-6E8A-4147-A177-3AD203B41FA5}">
                      <a16:colId xmlns:a16="http://schemas.microsoft.com/office/drawing/2014/main" val="3031337610"/>
                    </a:ext>
                  </a:extLst>
                </a:gridCol>
                <a:gridCol w="1404961">
                  <a:extLst>
                    <a:ext uri="{9D8B030D-6E8A-4147-A177-3AD203B41FA5}">
                      <a16:colId xmlns:a16="http://schemas.microsoft.com/office/drawing/2014/main" val="327202557"/>
                    </a:ext>
                  </a:extLst>
                </a:gridCol>
                <a:gridCol w="1381471">
                  <a:extLst>
                    <a:ext uri="{9D8B030D-6E8A-4147-A177-3AD203B41FA5}">
                      <a16:colId xmlns:a16="http://schemas.microsoft.com/office/drawing/2014/main" val="3019992146"/>
                    </a:ext>
                  </a:extLst>
                </a:gridCol>
              </a:tblGrid>
              <a:tr h="1668756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Reflecting...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on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Reading/Viewing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&amp;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Responding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(With support*) refers to class generated criteria and/or stretch goal/s to identify some evidence of meeting goal.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Refers to class generated criteria and stretch goal to identify some specific evidence of meeting a stretch goal.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Refers to class generated criteria and stretch goal to identify detailed evidence of meeting a stretch goal for reading and responding.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Refers to class generated criteria and stretch goal to identify significant or insightful evidence of meeting a personal stretch goal for reading and responding.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extLst>
                  <a:ext uri="{0D108BD9-81ED-4DB2-BD59-A6C34878D82A}">
                    <a16:rowId xmlns:a16="http://schemas.microsoft.com/office/drawing/2014/main" val="2652937136"/>
                  </a:ext>
                </a:extLst>
              </a:tr>
              <a:tr h="1428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With prompting*, identifies some evidence of strength in reading and responding.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Uses class generated criteria and some self-knowledge to identify strengths in reading and responding.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Uses class generated criteria and self-knowledge to identify detailed evidence of personal strengths in reading.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Uses class generated criteria and well-considered self-knowledge to identify significant personal strengths in reading.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extLst>
                  <a:ext uri="{0D108BD9-81ED-4DB2-BD59-A6C34878D82A}">
                    <a16:rowId xmlns:a16="http://schemas.microsoft.com/office/drawing/2014/main" val="2010213542"/>
                  </a:ext>
                </a:extLst>
              </a:tr>
              <a:tr h="1428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May attempt to identify and explain a plan for achieving the goal/s.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Identifies a new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s-t-r-e-t-c-h goal for reading and responding, with a limited explanation of why the goal is appropriate.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Identifies a relevant new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s-t-r-e-t-c-h goal for reading and explains with some detail why the goal is personally appropriate.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Identifies a well-considered new goal. Explains why the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800" dirty="0">
                          <a:effectLst/>
                        </a:rPr>
                        <a:t>s-t-r-e-t-c-h goal is personally appropriate, with a deeply insightful reflective statement.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3" marR="63393" marT="0" marB="0"/>
                </a:tc>
                <a:extLst>
                  <a:ext uri="{0D108BD9-81ED-4DB2-BD59-A6C34878D82A}">
                    <a16:rowId xmlns:a16="http://schemas.microsoft.com/office/drawing/2014/main" val="1767056142"/>
                  </a:ext>
                </a:extLst>
              </a:tr>
            </a:tbl>
          </a:graphicData>
        </a:graphic>
      </p:graphicFrame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8FE4FA8-22AC-4AAC-9E0E-D5B5F34238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9794" r="-1" b="-1"/>
          <a:stretch/>
        </p:blipFill>
        <p:spPr>
          <a:xfrm rot="5400000">
            <a:off x="6443132" y="1109133"/>
            <a:ext cx="6858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59CA5-DE21-493A-AAB8-C5A36BB8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7" y="4610244"/>
            <a:ext cx="4116416" cy="1714500"/>
          </a:xfrm>
        </p:spPr>
        <p:txBody>
          <a:bodyPr>
            <a:normAutofit fontScale="90000"/>
          </a:bodyPr>
          <a:lstStyle/>
          <a:p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Task: </a:t>
            </a:r>
            <a:b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US" sz="3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SmartLearning </a:t>
            </a: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2020 achieve equity?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CBE5ECCE-7C8C-41B4-91E4-1E2A863D2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9" r="-3" b="3492"/>
          <a:stretch/>
        </p:blipFill>
        <p:spPr>
          <a:xfrm>
            <a:off x="273571" y="370320"/>
            <a:ext cx="4116416" cy="4051011"/>
          </a:xfrm>
          <a:prstGeom prst="rect">
            <a:avLst/>
          </a:prstGeom>
        </p:spPr>
      </p:pic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A8388167-F493-4CE5-AD63-EB900EF09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184" r="10775" b="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326E39-83C2-4D6D-88F8-9887F0D8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019" y="4610244"/>
            <a:ext cx="6725232" cy="17145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What did you notice about the learning?</a:t>
            </a:r>
          </a:p>
          <a:p>
            <a:pPr marL="0" indent="0">
              <a:buNone/>
            </a:pPr>
            <a:r>
              <a:rPr lang="en-US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DA506-31F3-41CA-876D-AE60A694E1E7}"/>
              </a:ext>
            </a:extLst>
          </p:cNvPr>
          <p:cNvSpPr txBox="1"/>
          <p:nvPr/>
        </p:nvSpPr>
        <p:spPr>
          <a:xfrm>
            <a:off x="9198383" y="4221276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comosaconnect.org/five-principles-to-guide-measuring-of-equity-in-learn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1769FF7-100A-214E-977F-03265F2CC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1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48C4B-4EEE-9F46-AB19-15ED8040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500996"/>
            <a:ext cx="8991600" cy="2531668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Ways to support you</a:t>
            </a:r>
            <a:br>
              <a:rPr lang="en-US" sz="3800" dirty="0">
                <a:solidFill>
                  <a:schemeClr val="tx1"/>
                </a:solidFill>
              </a:rPr>
            </a:b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u="sng" cap="none" dirty="0">
                <a:solidFill>
                  <a:srgbClr val="7DC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www.smartlearning.ca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i="1" dirty="0">
                <a:solidFill>
                  <a:srgbClr val="FFFF00"/>
                </a:solidFill>
              </a:rPr>
              <a:t>click: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en-US" sz="3800" b="1" dirty="0">
                <a:solidFill>
                  <a:srgbClr val="7DC7FF"/>
                </a:solidFill>
              </a:rPr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C059-DA3B-1942-8039-AAD0AB8E4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7" y="4352544"/>
            <a:ext cx="10748512" cy="23070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suggestion: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7DC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or small group coaching…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with access to sequences, tools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294726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5175-F081-5F47-A8A7-8635AC4C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Next session: 1-2:30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3981C6-36EF-4975-B517-5EF15D17B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79929"/>
              </p:ext>
            </p:extLst>
          </p:nvPr>
        </p:nvGraphicFramePr>
        <p:xfrm>
          <a:off x="1165412" y="788894"/>
          <a:ext cx="10061388" cy="510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32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picture containing building, game&#10;&#10;Description automatically generated">
            <a:extLst>
              <a:ext uri="{FF2B5EF4-FFF2-40B4-BE49-F238E27FC236}">
                <a16:creationId xmlns:a16="http://schemas.microsoft.com/office/drawing/2014/main" id="{5A1F0934-708D-4E19-8149-063C49E1A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48878" y="1124712"/>
            <a:ext cx="6104074" cy="46085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F2ED53-EDEE-49BC-99AD-C73CDE00CB9A}"/>
              </a:ext>
            </a:extLst>
          </p:cNvPr>
          <p:cNvSpPr txBox="1"/>
          <p:nvPr/>
        </p:nvSpPr>
        <p:spPr>
          <a:xfrm>
            <a:off x="6563676" y="5533233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edtechsandyk.blogspot.com/2014/03/equality-and-equity-in-educa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FE641-FAF4-4E10-92CA-8A8540B4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62" y="623275"/>
            <a:ext cx="10655980" cy="4571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b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of the session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5098B62-19FE-478C-84A9-867B5A3D7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" r="1819"/>
          <a:stretch/>
        </p:blipFill>
        <p:spPr>
          <a:xfrm>
            <a:off x="10222640" y="5094386"/>
            <a:ext cx="1120602" cy="8650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69C55-BB4D-48BC-BB79-E57280DA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4" y="1292269"/>
            <a:ext cx="10420710" cy="472897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Reflecting on the keynote theme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for the session: How does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SmartLearning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achieve equity?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goals…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Hard questions</a:t>
            </a: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SmartLearning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overview, drivers &amp; findings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Lesson sequence: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very smart brain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 on the learning: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did you notice?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Explain how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SmartLearning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achieves equity.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Find evidence of meeting your goals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Strengths you saw in the learning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Next steps…</a:t>
            </a: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3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8301E-5C57-4FDF-8D54-C997ED0E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3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session…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EAB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them into the chat box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A picture containing indoor, table, cake, small&#10;&#10;Description automatically generated">
            <a:extLst>
              <a:ext uri="{FF2B5EF4-FFF2-40B4-BE49-F238E27FC236}">
                <a16:creationId xmlns:a16="http://schemas.microsoft.com/office/drawing/2014/main" id="{00A0AF23-1FB7-4A03-BD70-FA772924C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499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569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C762-81BE-4829-87A3-CCCF6B3D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2393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1B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hard question: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DDC88E-8CFD-4D2C-914B-DAE6E640F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5051" b="-2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01374-FF47-46A7-8E4D-15F75C8A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1604513"/>
            <a:ext cx="6172200" cy="457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How does a learning situation release the </a:t>
            </a:r>
            <a:r>
              <a:rPr lang="en-US" sz="4400" dirty="0">
                <a:solidFill>
                  <a:srgbClr val="00B0F0"/>
                </a:solidFill>
              </a:rPr>
              <a:t>full mental resources of all learners </a:t>
            </a:r>
            <a:r>
              <a:rPr lang="en-US" sz="4400" dirty="0"/>
              <a:t>and help them </a:t>
            </a:r>
            <a:r>
              <a:rPr lang="en-US" sz="4400" dirty="0">
                <a:solidFill>
                  <a:srgbClr val="FFFF00"/>
                </a:solidFill>
              </a:rPr>
              <a:t>learn and retain complex skills?</a:t>
            </a:r>
            <a:r>
              <a:rPr lang="en-US" sz="4400" dirty="0"/>
              <a:t> (Langer, 1997)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9E78F-7869-40D8-B31A-6F3D2294ABAB}"/>
              </a:ext>
            </a:extLst>
          </p:cNvPr>
          <p:cNvSpPr txBox="1"/>
          <p:nvPr/>
        </p:nvSpPr>
        <p:spPr>
          <a:xfrm>
            <a:off x="2452917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nature.com/articles/s41467-018-04371-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05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7A2D70275B04A8F47A4E3BE8A8153" ma:contentTypeVersion="13" ma:contentTypeDescription="Create a new document." ma:contentTypeScope="" ma:versionID="03e307687eb7adbdc6910fb560308299">
  <xsd:schema xmlns:xsd="http://www.w3.org/2001/XMLSchema" xmlns:xs="http://www.w3.org/2001/XMLSchema" xmlns:p="http://schemas.microsoft.com/office/2006/metadata/properties" xmlns:ns3="d286b5d5-a0f1-4d72-83db-5bd087afd3fd" xmlns:ns4="14827d7e-f334-4187-8ae0-f5b2d367f919" targetNamespace="http://schemas.microsoft.com/office/2006/metadata/properties" ma:root="true" ma:fieldsID="1fb008cf34f95a13152c868a695af1c4" ns3:_="" ns4:_="">
    <xsd:import namespace="d286b5d5-a0f1-4d72-83db-5bd087afd3fd"/>
    <xsd:import namespace="14827d7e-f334-4187-8ae0-f5b2d367f9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6b5d5-a0f1-4d72-83db-5bd087afd3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27d7e-f334-4187-8ae0-f5b2d367f9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36302E-D33C-4EC6-8C00-D4E74B238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7E180-ACD5-49F2-A992-37DA9F18AD56}">
  <ds:schemaRefs>
    <ds:schemaRef ds:uri="http://schemas.microsoft.com/office/2006/documentManagement/types"/>
    <ds:schemaRef ds:uri="d286b5d5-a0f1-4d72-83db-5bd087afd3fd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14827d7e-f334-4187-8ae0-f5b2d367f91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CFE3C9-7DC9-4452-B96A-5F9D52D8F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6b5d5-a0f1-4d72-83db-5bd087afd3fd"/>
    <ds:schemaRef ds:uri="14827d7e-f334-4187-8ae0-f5b2d367f9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2500</Words>
  <Application>Microsoft Office PowerPoint</Application>
  <PresentationFormat>Widescreen</PresentationFormat>
  <Paragraphs>326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SimSun</vt:lpstr>
      <vt:lpstr>Arial</vt:lpstr>
      <vt:lpstr>Arial Black</vt:lpstr>
      <vt:lpstr>Bernard MT Condensed</vt:lpstr>
      <vt:lpstr>Calibri</vt:lpstr>
      <vt:lpstr>Calibri Light</vt:lpstr>
      <vt:lpstr>Segoe UI</vt:lpstr>
      <vt:lpstr>Symbol</vt:lpstr>
      <vt:lpstr>Times New Roman</vt:lpstr>
      <vt:lpstr>Tw Cen MT</vt:lpstr>
      <vt:lpstr>Wingdings</vt:lpstr>
      <vt:lpstr>Office Theme</vt:lpstr>
      <vt:lpstr>You Have a Very Smart Brain!  Presented by  Susan Close &amp; Patricia Pain 10:30-12</vt:lpstr>
      <vt:lpstr>Land Acknowledgement</vt:lpstr>
      <vt:lpstr>Chat Blast! ​</vt:lpstr>
      <vt:lpstr>Who are we?</vt:lpstr>
      <vt:lpstr>Keynote: K   Denise Augustine   What struck y? What struck you?    Type in your thoughts </vt:lpstr>
      <vt:lpstr>PowerPoint Presentation</vt:lpstr>
      <vt:lpstr>         Shape of the session</vt:lpstr>
      <vt:lpstr>Your goals for the session…  Type them into the chat box</vt:lpstr>
      <vt:lpstr>A very hard question:</vt:lpstr>
      <vt:lpstr>How do we harness collective intelligence?</vt:lpstr>
      <vt:lpstr>PowerPoint Presentation</vt:lpstr>
      <vt:lpstr>Think for a moment…</vt:lpstr>
      <vt:lpstr>PowerPoint Presentation</vt:lpstr>
      <vt:lpstr>Questions we ask:</vt:lpstr>
      <vt:lpstr>Excerpt from the A▪S▪K-6to9 Skills &amp; Competencies Continuum </vt:lpstr>
      <vt:lpstr>SmartLearning 2020</vt:lpstr>
      <vt:lpstr>PowerPoint Presentation</vt:lpstr>
      <vt:lpstr>Startling finding!  Teaching comprehension skills in isolation leads to no significant gains (Oakhill, 2019).</vt:lpstr>
      <vt:lpstr>Important findings:</vt:lpstr>
      <vt:lpstr>Festina lente: hasten slowly…   </vt:lpstr>
      <vt:lpstr>Building community &amp; Purpose partners sitting side-to-side, distanced, or walk-to-talk</vt:lpstr>
      <vt:lpstr>Brain Bruising</vt:lpstr>
      <vt:lpstr>A Lesson sequence:  You have a very smart brain </vt:lpstr>
      <vt:lpstr>A lesson sequence: You have a very smart brain</vt:lpstr>
      <vt:lpstr>Tasks: What does a neuroscientist want you to know about the brain and learning?</vt:lpstr>
      <vt:lpstr>Tasks:  What does a neuroscientist want you to know about the brain and learning?</vt:lpstr>
      <vt:lpstr>Awesome power in the brain…  </vt:lpstr>
      <vt:lpstr>Neuro-plastic change occurs when a person pays close attention… noticing the smallest sensory distinctions builds brain maps… activating &amp; strengthening networks of neurons </vt:lpstr>
      <vt:lpstr>Goal: capture what is important</vt:lpstr>
      <vt:lpstr>Activating prior knowledge &amp; building background information  Tool: Gap Analysis</vt:lpstr>
      <vt:lpstr>Notice images in your thinking: </vt:lpstr>
      <vt:lpstr>PowerPoint Presentation</vt:lpstr>
      <vt:lpstr>PowerPoint Presentation</vt:lpstr>
      <vt:lpstr>PowerPoint Presentation</vt:lpstr>
      <vt:lpstr>PowerPoint Presentation</vt:lpstr>
      <vt:lpstr>A↔B: partner-talk What do you know?</vt:lpstr>
      <vt:lpstr>A↔B: generate a prediction for what life will be like for the mother coyote</vt:lpstr>
      <vt:lpstr>Noticing… about the brain and learning</vt:lpstr>
      <vt:lpstr>Questions: Wondering…</vt:lpstr>
      <vt:lpstr>Setting a goal</vt:lpstr>
      <vt:lpstr>Processing: Listening (viewing… reading) with a task and goal in mind</vt:lpstr>
      <vt:lpstr>After listening and noticing thinking…</vt:lpstr>
      <vt:lpstr>Detective-walk to notice powerful images…</vt:lpstr>
      <vt:lpstr>Image Analysis: Partner Picture-talk</vt:lpstr>
      <vt:lpstr>  Transforming:   Task: write as the coyote mother to send an image of what life is like for you and how you are feeling about it. </vt:lpstr>
      <vt:lpstr>PowerPoint Presentation</vt:lpstr>
      <vt:lpstr>Reflecting</vt:lpstr>
      <vt:lpstr>My homework: </vt:lpstr>
      <vt:lpstr>Think for a moment…</vt:lpstr>
      <vt:lpstr>Is what we are doing giving us what we want?</vt:lpstr>
      <vt:lpstr>Task:  How does SmartLearning 2020 achieve equity?</vt:lpstr>
      <vt:lpstr>Ways to support you  www.smartlearning.ca  click: Events</vt:lpstr>
      <vt:lpstr>Next session: 1-2:30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Have a Very Smart Brain!  Presented by  Susan Close &amp; Patricia Pain 10:30-12</dc:title>
  <dc:creator>susan close</dc:creator>
  <cp:lastModifiedBy>susan</cp:lastModifiedBy>
  <cp:revision>2</cp:revision>
  <dcterms:created xsi:type="dcterms:W3CDTF">2020-10-26T23:09:16Z</dcterms:created>
  <dcterms:modified xsi:type="dcterms:W3CDTF">2020-11-06T21:02:11Z</dcterms:modified>
</cp:coreProperties>
</file>